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3" r:id="rId1"/>
  </p:sldMasterIdLst>
  <p:sldIdLst>
    <p:sldId id="256" r:id="rId2"/>
    <p:sldId id="267" r:id="rId3"/>
    <p:sldId id="268" r:id="rId4"/>
    <p:sldId id="257" r:id="rId5"/>
    <p:sldId id="259" r:id="rId6"/>
    <p:sldId id="269" r:id="rId7"/>
    <p:sldId id="270" r:id="rId8"/>
    <p:sldId id="271" r:id="rId9"/>
    <p:sldId id="260" r:id="rId10"/>
    <p:sldId id="261" r:id="rId11"/>
    <p:sldId id="266" r:id="rId12"/>
    <p:sldId id="264" r:id="rId13"/>
    <p:sldId id="262" r:id="rId14"/>
    <p:sldId id="263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9003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69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63512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32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8315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06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995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95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3/21/2019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3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553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3/21/2019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157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434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00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895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421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59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11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8839" y="1243246"/>
            <a:ext cx="7766936" cy="1646302"/>
          </a:xfrm>
        </p:spPr>
        <p:txBody>
          <a:bodyPr/>
          <a:lstStyle/>
          <a:p>
            <a:r>
              <a:rPr lang="en-AU" sz="3600" dirty="0" smtClean="0"/>
              <a:t>Introduction to Forensic </a:t>
            </a:r>
            <a:r>
              <a:rPr lang="en-AU" sz="3600" dirty="0"/>
              <a:t>P</a:t>
            </a:r>
            <a:r>
              <a:rPr lang="en-AU" sz="3600" dirty="0" smtClean="0"/>
              <a:t>sychiatry </a:t>
            </a:r>
            <a:br>
              <a:rPr lang="en-AU" sz="3600" dirty="0" smtClean="0"/>
            </a:br>
            <a:endParaRPr lang="en-AU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8839" y="3374136"/>
            <a:ext cx="8310203" cy="1408511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50000"/>
              </a:lnSpc>
            </a:pPr>
            <a:r>
              <a:rPr lang="en-AU" b="1" dirty="0" smtClean="0"/>
              <a:t>Dr Susitha Mendis </a:t>
            </a:r>
          </a:p>
          <a:p>
            <a:pPr algn="l">
              <a:lnSpc>
                <a:spcPct val="150000"/>
              </a:lnSpc>
            </a:pPr>
            <a:r>
              <a:rPr lang="en-AU" b="1" dirty="0" smtClean="0"/>
              <a:t>Consultant Forensic Psychiatrist </a:t>
            </a:r>
          </a:p>
          <a:p>
            <a:pPr algn="l">
              <a:lnSpc>
                <a:spcPct val="150000"/>
              </a:lnSpc>
            </a:pPr>
            <a:r>
              <a:rPr lang="en-AU" b="1" dirty="0" smtClean="0"/>
              <a:t>Teaching Hospital , </a:t>
            </a:r>
            <a:r>
              <a:rPr lang="en-AU" b="1" dirty="0"/>
              <a:t>K</a:t>
            </a:r>
            <a:r>
              <a:rPr lang="en-AU" b="1" dirty="0" smtClean="0"/>
              <a:t>arapitiya 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08378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Nature of the forensic work ?</a:t>
            </a:r>
            <a:br>
              <a:rPr lang="en-AU" dirty="0" smtClean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AU" dirty="0" smtClean="0"/>
              <a:t>Forensic Mental Health Assessments (FMHA) -Capacity and risk assessments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AU" dirty="0" smtClean="0"/>
              <a:t>Criminal profiling 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AU" dirty="0" smtClean="0"/>
              <a:t>Therapeutic role </a:t>
            </a:r>
            <a:endParaRPr lang="en-AU" dirty="0"/>
          </a:p>
          <a:p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527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Forensic Mental Health Assessments (</a:t>
            </a:r>
            <a:r>
              <a:rPr lang="en-AU" dirty="0" smtClean="0"/>
              <a:t>FMHA)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AU" dirty="0"/>
              <a:t>Importance of client perspective </a:t>
            </a:r>
          </a:p>
          <a:p>
            <a:pPr>
              <a:lnSpc>
                <a:spcPct val="200000"/>
              </a:lnSpc>
            </a:pPr>
            <a:r>
              <a:rPr lang="en-AU" dirty="0"/>
              <a:t>Voluntariness </a:t>
            </a:r>
          </a:p>
          <a:p>
            <a:pPr>
              <a:lnSpc>
                <a:spcPct val="200000"/>
              </a:lnSpc>
            </a:pPr>
            <a:r>
              <a:rPr lang="en-AU" dirty="0"/>
              <a:t>Autonomy </a:t>
            </a:r>
          </a:p>
          <a:p>
            <a:pPr>
              <a:lnSpc>
                <a:spcPct val="200000"/>
              </a:lnSpc>
            </a:pPr>
            <a:r>
              <a:rPr lang="en-AU" dirty="0"/>
              <a:t>Treats to validity </a:t>
            </a:r>
          </a:p>
          <a:p>
            <a:pPr>
              <a:lnSpc>
                <a:spcPct val="200000"/>
              </a:lnSpc>
            </a:pPr>
            <a:r>
              <a:rPr lang="en-AU" dirty="0"/>
              <a:t>Relationships and dynamics </a:t>
            </a:r>
          </a:p>
          <a:p>
            <a:pPr>
              <a:lnSpc>
                <a:spcPct val="200000"/>
              </a:lnSpc>
            </a:pPr>
            <a:r>
              <a:rPr lang="en-AU" dirty="0"/>
              <a:t>Pace and setting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0952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8102" y="653299"/>
            <a:ext cx="8373957" cy="128089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Capacity/Competence Evaluations </a:t>
            </a:r>
            <a:r>
              <a:rPr lang="en-AU" dirty="0"/>
              <a:t>?</a:t>
            </a:r>
            <a:br>
              <a:rPr lang="en-AU" dirty="0"/>
            </a:b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102" y="2078736"/>
            <a:ext cx="8373957" cy="3778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763" y="2209743"/>
            <a:ext cx="4200508" cy="6828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102" y="4389183"/>
            <a:ext cx="1999661" cy="6828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417" y="4340410"/>
            <a:ext cx="1999661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2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Nature </a:t>
            </a:r>
            <a:r>
              <a:rPr lang="en-AU" dirty="0"/>
              <a:t>of the forensic work ?</a:t>
            </a:r>
            <a:br>
              <a:rPr lang="en-AU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AU" dirty="0" smtClean="0"/>
              <a:t>Ethical framework</a:t>
            </a:r>
          </a:p>
          <a:p>
            <a:pPr>
              <a:lnSpc>
                <a:spcPct val="300000"/>
              </a:lnSpc>
            </a:pPr>
            <a:r>
              <a:rPr lang="en-AU" dirty="0" smtClean="0"/>
              <a:t>Dual role conflicts 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7475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How </a:t>
            </a:r>
            <a:r>
              <a:rPr lang="en-AU" dirty="0"/>
              <a:t>can you become a forensic </a:t>
            </a:r>
            <a:r>
              <a:rPr lang="en-AU" dirty="0" smtClean="0"/>
              <a:t>psychiatrist?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/>
              <a:t/>
            </a:r>
            <a:br>
              <a:rPr lang="en-AU" dirty="0"/>
            </a:b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6624" y="2383853"/>
            <a:ext cx="7900416" cy="386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6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631" y="545592"/>
            <a:ext cx="8596668" cy="415442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2631" y="4700016"/>
            <a:ext cx="8915399" cy="1555864"/>
          </a:xfrm>
        </p:spPr>
        <p:txBody>
          <a:bodyPr>
            <a:normAutofit/>
          </a:bodyPr>
          <a:lstStyle/>
          <a:p>
            <a:r>
              <a:rPr lang="en-AU" sz="4000" b="1" dirty="0" smtClean="0">
                <a:latin typeface="AR BERKLEY" panose="02000000000000000000" pitchFamily="2" charset="0"/>
              </a:rPr>
              <a:t>Thank you.</a:t>
            </a:r>
            <a:endParaRPr lang="en-AU" sz="4000" b="1" dirty="0">
              <a:latin typeface="AR BERKLE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51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2" y="646176"/>
            <a:ext cx="7690104" cy="505968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725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277" y="758952"/>
            <a:ext cx="7516368" cy="501091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665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What is Forensic Psychiatry ?</a:t>
            </a:r>
            <a:br>
              <a:rPr lang="en-AU" dirty="0" smtClean="0"/>
            </a:b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AU" sz="2400" dirty="0"/>
              <a:t>Forensic Psychiatry is a subspecialty of psychiatry in which scientific and clinical expertise is applied in legal contexts involving </a:t>
            </a:r>
            <a:r>
              <a:rPr lang="en-AU" sz="2400" b="1" dirty="0"/>
              <a:t>civil, criminal, correctional, regulatory or legislative matters, and in specialized clinical consultations </a:t>
            </a:r>
            <a:r>
              <a:rPr lang="en-AU" sz="2400" dirty="0"/>
              <a:t>in areas such as risk assessment or employment</a:t>
            </a:r>
            <a:r>
              <a:rPr lang="en-AU" sz="2400" dirty="0" smtClean="0"/>
              <a:t>.</a:t>
            </a:r>
          </a:p>
          <a:p>
            <a:endParaRPr lang="en-AU" dirty="0"/>
          </a:p>
          <a:p>
            <a:r>
              <a:rPr lang="en-AU" sz="2400" dirty="0" smtClean="0"/>
              <a:t>Forensic psychiatry vs forensic psychology 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50982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Where </a:t>
            </a:r>
            <a:r>
              <a:rPr lang="en-AU" dirty="0"/>
              <a:t>is forensic psychiatry practised?</a:t>
            </a:r>
            <a:br>
              <a:rPr lang="en-AU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Multiple settings:</a:t>
            </a: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AU" sz="1800" dirty="0" smtClean="0"/>
              <a:t>Security/ forensic hospitals </a:t>
            </a: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AU" sz="1800" dirty="0" smtClean="0"/>
              <a:t>Prison hospitals/correctional facilities</a:t>
            </a: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AU" sz="1800" dirty="0" smtClean="0"/>
              <a:t>Psychiatric hospitals /facilities </a:t>
            </a: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AU" sz="1800" dirty="0" smtClean="0"/>
              <a:t>Community </a:t>
            </a:r>
          </a:p>
          <a:p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2844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1" y="1510792"/>
            <a:ext cx="7406639" cy="382422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467360"/>
          </a:xfrm>
        </p:spPr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7194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60" y="1115567"/>
            <a:ext cx="7159752" cy="483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7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042416"/>
            <a:ext cx="7680960" cy="502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5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/>
            </a:r>
            <a:br>
              <a:rPr lang="en-AU" dirty="0" smtClean="0"/>
            </a:br>
            <a:r>
              <a:rPr lang="pl-PL" dirty="0" smtClean="0"/>
              <a:t>What </a:t>
            </a:r>
            <a:r>
              <a:rPr lang="pl-PL" dirty="0"/>
              <a:t>do forensic psychiatrist do?</a:t>
            </a:r>
            <a:br>
              <a:rPr lang="pl-PL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 smtClean="0"/>
              <a:t>Multiple roles</a:t>
            </a:r>
          </a:p>
          <a:p>
            <a:pPr lvl="1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AU" sz="1800" dirty="0" smtClean="0"/>
              <a:t>Expert witness - Assist </a:t>
            </a:r>
            <a:r>
              <a:rPr lang="en-AU" sz="1800" dirty="0"/>
              <a:t>judiciary in the administration of </a:t>
            </a:r>
            <a:r>
              <a:rPr lang="en-AU" sz="1800" dirty="0" smtClean="0"/>
              <a:t>justice </a:t>
            </a:r>
          </a:p>
          <a:p>
            <a:pPr lvl="1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AU" sz="1800" dirty="0" smtClean="0"/>
              <a:t>Clinical experts – help with challenging cases </a:t>
            </a:r>
          </a:p>
          <a:p>
            <a:pPr lvl="1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AU" sz="1800" dirty="0" smtClean="0"/>
              <a:t>Correctional/prison psychiatry </a:t>
            </a:r>
          </a:p>
          <a:p>
            <a:pPr lvl="1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AU" sz="1800" dirty="0" smtClean="0"/>
              <a:t>General therapeutic/clinical  role</a:t>
            </a:r>
          </a:p>
          <a:p>
            <a:pPr marL="0" indent="0">
              <a:buNone/>
            </a:pP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101828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184</TotalTime>
  <Words>148</Words>
  <Application>Microsoft Office PowerPoint</Application>
  <PresentationFormat>Widescreen</PresentationFormat>
  <Paragraphs>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 BERKLEY</vt:lpstr>
      <vt:lpstr>Arial</vt:lpstr>
      <vt:lpstr>Century Gothic</vt:lpstr>
      <vt:lpstr>Wingdings</vt:lpstr>
      <vt:lpstr>Wingdings 3</vt:lpstr>
      <vt:lpstr>Wisp</vt:lpstr>
      <vt:lpstr>Introduction to Forensic Psychiatry  </vt:lpstr>
      <vt:lpstr>PowerPoint Presentation</vt:lpstr>
      <vt:lpstr>PowerPoint Presentation</vt:lpstr>
      <vt:lpstr> What is Forensic Psychiatry ? </vt:lpstr>
      <vt:lpstr> Where is forensic psychiatry practised? </vt:lpstr>
      <vt:lpstr>PowerPoint Presentation</vt:lpstr>
      <vt:lpstr>PowerPoint Presentation</vt:lpstr>
      <vt:lpstr>PowerPoint Presentation</vt:lpstr>
      <vt:lpstr> What do forensic psychiatrist do? </vt:lpstr>
      <vt:lpstr> Nature of the forensic work ? </vt:lpstr>
      <vt:lpstr>Forensic Mental Health Assessments (FMHA)</vt:lpstr>
      <vt:lpstr> Capacity/Competence Evaluations ? </vt:lpstr>
      <vt:lpstr> Nature of the forensic work ? </vt:lpstr>
      <vt:lpstr> How can you become a forensic psychiatrist?   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Forensic Psychiatry</dc:title>
  <dc:creator>Susitha Mendis</dc:creator>
  <cp:lastModifiedBy>User</cp:lastModifiedBy>
  <cp:revision>25</cp:revision>
  <dcterms:created xsi:type="dcterms:W3CDTF">2018-01-02T09:14:10Z</dcterms:created>
  <dcterms:modified xsi:type="dcterms:W3CDTF">2019-03-21T09:33:29Z</dcterms:modified>
</cp:coreProperties>
</file>